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Proxima Nova"/>
      <p:regular r:id="rId19"/>
      <p:bold r:id="rId20"/>
      <p:italic r:id="rId21"/>
      <p:boldItalic r:id="rId22"/>
    </p:embeddedFon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22" Type="http://schemas.openxmlformats.org/officeDocument/2006/relationships/font" Target="fonts/ProximaNova-boldItalic.fntdata"/><Relationship Id="rId21" Type="http://schemas.openxmlformats.org/officeDocument/2006/relationships/font" Target="fonts/ProximaNova-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ProximaNova-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sz="1200">
                <a:solidFill>
                  <a:srgbClr val="616161"/>
                </a:solidFill>
                <a:latin typeface="Proxima Nova"/>
                <a:ea typeface="Proxima Nova"/>
                <a:cs typeface="Proxima Nova"/>
                <a:sym typeface="Proxima Nova"/>
              </a:rPr>
              <a:t>Выбор связан прежде всего с моей текущей деятельностью. В банковской сфере основной задачей является предугадать/ проанализировать действия текущего/потенциального клиента и в дальнейшем ограничить его в заемных средствах, либо предложить большую сумму. Ответ должен быть предоставлен очень быстро, нет времени для индивидуального анализа, но ошибка может стоить больших денег банку, поэтому банк нацелен на автоматизацию процессов принятия решение за счет скоринговых карт. </a:t>
            </a:r>
            <a:endParaRPr sz="1200">
              <a:solidFill>
                <a:srgbClr val="616161"/>
              </a:solidFill>
              <a:latin typeface="Proxima Nova"/>
              <a:ea typeface="Proxima Nova"/>
              <a:cs typeface="Proxima Nova"/>
              <a:sym typeface="Proxima Nova"/>
            </a:endParaRPr>
          </a:p>
          <a:p>
            <a:pPr indent="0" lvl="0" marL="0" rtl="0" algn="l">
              <a:spcBef>
                <a:spcPts val="1600"/>
              </a:spcBef>
              <a:spcAft>
                <a:spcPts val="0"/>
              </a:spcAft>
              <a:buNone/>
            </a:pPr>
            <a:r>
              <a:t/>
            </a:r>
            <a:endParaRPr sz="8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a:solidFill>
                  <a:schemeClr val="lt1"/>
                </a:solidFill>
                <a:latin typeface="Proxima Nova"/>
                <a:ea typeface="Proxima Nova"/>
                <a:cs typeface="Proxima Nova"/>
                <a:sym typeface="Proxima Nova"/>
              </a:rPr>
              <a:t>Основная задача: уйти от анкетных данных клиента, проанализировав только данные из кредитного бюро и центра выплаты пенсии, сделать выводы о кредитоспособности клиента Банка</a:t>
            </a:r>
            <a:endParaRPr>
              <a:solidFill>
                <a:schemeClr val="lt1"/>
              </a:solidFill>
              <a:latin typeface="Proxima Nova"/>
              <a:ea typeface="Proxima Nova"/>
              <a:cs typeface="Proxima Nova"/>
              <a:sym typeface="Proxima Nova"/>
            </a:endParaRPr>
          </a:p>
          <a:p>
            <a:pPr indent="0" lvl="0" marL="0" rtl="0" algn="l">
              <a:spcBef>
                <a:spcPts val="1600"/>
              </a:spcBef>
              <a:spcAft>
                <a:spcPts val="0"/>
              </a:spcAft>
              <a:buNone/>
            </a:pPr>
            <a:r>
              <a:t/>
            </a:r>
            <a:endParaRPr sz="1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df51659dc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df51659dc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dc0ff96c1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dc0ff96c1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4400e736_2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4400e73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2.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Белое облако на фоне сине-черного звездного неба"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90425" y="1064875"/>
            <a:ext cx="9144000" cy="220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sz="6000"/>
              <a:t>Дипломный проект</a:t>
            </a:r>
            <a:endParaRPr sz="6000"/>
          </a:p>
          <a:p>
            <a:pPr indent="0" lvl="0" marL="0" rtl="0" algn="ctr">
              <a:spcBef>
                <a:spcPts val="0"/>
              </a:spcBef>
              <a:spcAft>
                <a:spcPts val="0"/>
              </a:spcAft>
              <a:buNone/>
            </a:pPr>
            <a:r>
              <a:rPr lang="ru" sz="6000"/>
              <a:t>“Credit Scoring” </a:t>
            </a:r>
            <a:endParaRPr sz="6000"/>
          </a:p>
          <a:p>
            <a:pPr indent="0" lvl="0" marL="0" rtl="0" algn="ctr">
              <a:spcBef>
                <a:spcPts val="0"/>
              </a:spcBef>
              <a:spcAft>
                <a:spcPts val="0"/>
              </a:spcAft>
              <a:buNone/>
            </a:pPr>
            <a:r>
              <a:rPr lang="ru" sz="5000"/>
              <a:t>студента SF Data Science</a:t>
            </a:r>
            <a:endParaRPr sz="5000"/>
          </a:p>
        </p:txBody>
      </p:sp>
      <p:sp>
        <p:nvSpPr>
          <p:cNvPr id="106" name="Google Shape;106;p25"/>
          <p:cNvSpPr txBox="1"/>
          <p:nvPr>
            <p:ph idx="1" type="subTitle"/>
          </p:nvPr>
        </p:nvSpPr>
        <p:spPr>
          <a:xfrm>
            <a:off x="90425" y="4272425"/>
            <a:ext cx="25818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400"/>
              <a:t>Студент: Акбота Абдраимова </a:t>
            </a:r>
            <a:endParaRPr sz="1400"/>
          </a:p>
          <a:p>
            <a:pPr indent="0" lvl="0" marL="0" rtl="0" algn="l">
              <a:spcBef>
                <a:spcPts val="0"/>
              </a:spcBef>
              <a:spcAft>
                <a:spcPts val="0"/>
              </a:spcAft>
              <a:buNone/>
            </a:pPr>
            <a:r>
              <a:rPr lang="ru" sz="1400"/>
              <a:t>Ментор: Дмитрий Крылов</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4"/>
          <p:cNvSpPr txBox="1"/>
          <p:nvPr>
            <p:ph type="title"/>
          </p:nvPr>
        </p:nvSpPr>
        <p:spPr>
          <a:xfrm>
            <a:off x="148700" y="669200"/>
            <a:ext cx="4452300" cy="213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sz="3100"/>
              <a:t>Топ 3</a:t>
            </a:r>
            <a:r>
              <a:rPr lang="ru" sz="3100"/>
              <a:t> признака, </a:t>
            </a:r>
            <a:endParaRPr sz="3100"/>
          </a:p>
          <a:p>
            <a:pPr indent="0" lvl="0" marL="0" rtl="0" algn="l">
              <a:spcBef>
                <a:spcPts val="0"/>
              </a:spcBef>
              <a:spcAft>
                <a:spcPts val="0"/>
              </a:spcAft>
              <a:buNone/>
            </a:pPr>
            <a:r>
              <a:rPr lang="ru" sz="3100"/>
              <a:t>имеющие больший вес </a:t>
            </a:r>
            <a:endParaRPr sz="3100"/>
          </a:p>
          <a:p>
            <a:pPr indent="0" lvl="0" marL="0" rtl="0" algn="l">
              <a:spcBef>
                <a:spcPts val="0"/>
              </a:spcBef>
              <a:spcAft>
                <a:spcPts val="0"/>
              </a:spcAft>
              <a:buNone/>
            </a:pPr>
            <a:r>
              <a:rPr lang="ru" sz="3100"/>
              <a:t>в моделях:</a:t>
            </a:r>
            <a:endParaRPr sz="3100"/>
          </a:p>
        </p:txBody>
      </p:sp>
      <p:pic>
        <p:nvPicPr>
          <p:cNvPr id="171" name="Google Shape;171;p34"/>
          <p:cNvPicPr preferRelativeResize="0"/>
          <p:nvPr/>
        </p:nvPicPr>
        <p:blipFill>
          <a:blip r:embed="rId3">
            <a:alphaModFix/>
          </a:blip>
          <a:stretch>
            <a:fillRect/>
          </a:stretch>
        </p:blipFill>
        <p:spPr>
          <a:xfrm>
            <a:off x="148700" y="3435200"/>
            <a:ext cx="4693401" cy="1437025"/>
          </a:xfrm>
          <a:prstGeom prst="rect">
            <a:avLst/>
          </a:prstGeom>
          <a:noFill/>
          <a:ln>
            <a:noFill/>
          </a:ln>
        </p:spPr>
      </p:pic>
      <p:pic>
        <p:nvPicPr>
          <p:cNvPr id="172" name="Google Shape;172;p34"/>
          <p:cNvPicPr preferRelativeResize="0"/>
          <p:nvPr/>
        </p:nvPicPr>
        <p:blipFill>
          <a:blip r:embed="rId4">
            <a:alphaModFix/>
          </a:blip>
          <a:stretch>
            <a:fillRect/>
          </a:stretch>
        </p:blipFill>
        <p:spPr>
          <a:xfrm>
            <a:off x="4671350" y="257300"/>
            <a:ext cx="4286575" cy="39847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5"/>
          <p:cNvSpPr txBox="1"/>
          <p:nvPr>
            <p:ph type="title"/>
          </p:nvPr>
        </p:nvSpPr>
        <p:spPr>
          <a:xfrm>
            <a:off x="311700" y="445025"/>
            <a:ext cx="8520600" cy="449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3600"/>
              <a:t>Выводы:</a:t>
            </a:r>
            <a:endParaRPr sz="3600"/>
          </a:p>
          <a:p>
            <a:pPr indent="0" lvl="0" marL="0" rtl="0" algn="l">
              <a:spcBef>
                <a:spcPts val="0"/>
              </a:spcBef>
              <a:spcAft>
                <a:spcPts val="0"/>
              </a:spcAft>
              <a:buNone/>
            </a:pPr>
            <a:r>
              <a:rPr lang="ru" sz="3600"/>
              <a:t>Получена модель с ROC AUC на тесте 0.95 и на валидации 0.81 и Gini 0.62. </a:t>
            </a:r>
            <a:endParaRPr sz="3600"/>
          </a:p>
          <a:p>
            <a:pPr indent="0" lvl="0" marL="0" rtl="0" algn="l">
              <a:spcBef>
                <a:spcPts val="0"/>
              </a:spcBef>
              <a:spcAft>
                <a:spcPts val="0"/>
              </a:spcAft>
              <a:buNone/>
            </a:pPr>
            <a:r>
              <a:rPr lang="ru" sz="3600"/>
              <a:t>Закономерности выявлены, топ коррелирующих признаков определены. Модель стабильна</a:t>
            </a:r>
            <a:endParaRPr sz="3600"/>
          </a:p>
          <a:p>
            <a:pPr indent="0" lvl="0" marL="0" rtl="0" algn="l">
              <a:spcBef>
                <a:spcPts val="0"/>
              </a:spcBef>
              <a:spcAft>
                <a:spcPts val="0"/>
              </a:spcAft>
              <a:buNone/>
            </a:pPr>
            <a:r>
              <a:t/>
            </a:r>
            <a:endParaRPr sz="3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6"/>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sz="3200"/>
              <a:t>Что дальше?</a:t>
            </a:r>
            <a:endParaRPr sz="3200"/>
          </a:p>
          <a:p>
            <a:pPr indent="0" lvl="0" marL="0" rtl="0" algn="l">
              <a:lnSpc>
                <a:spcPct val="115000"/>
              </a:lnSpc>
              <a:spcBef>
                <a:spcPts val="1600"/>
              </a:spcBef>
              <a:spcAft>
                <a:spcPts val="1600"/>
              </a:spcAft>
              <a:buNone/>
            </a:pPr>
            <a:r>
              <a:rPr lang="ru" sz="1800">
                <a:solidFill>
                  <a:schemeClr val="accent3"/>
                </a:solidFill>
              </a:rPr>
              <a:t>В дальнейшем планирую глубже изучить транзакционное поведение данных клиентов по движению средств по карточным счетам, чтобы улучшить модель</a:t>
            </a:r>
            <a:endParaRPr sz="3600"/>
          </a:p>
        </p:txBody>
      </p:sp>
      <p:pic>
        <p:nvPicPr>
          <p:cNvPr id="183" name="Google Shape;183;p36"/>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6"/>
          <p:cNvPicPr preferRelativeResize="0"/>
          <p:nvPr/>
        </p:nvPicPr>
        <p:blipFill>
          <a:blip r:embed="rId3">
            <a:alphaModFix/>
          </a:blip>
          <a:stretch>
            <a:fillRect/>
          </a:stretch>
        </p:blipFill>
        <p:spPr>
          <a:xfrm>
            <a:off x="2407225" y="462075"/>
            <a:ext cx="4233101" cy="4451325"/>
          </a:xfrm>
          <a:prstGeom prst="rect">
            <a:avLst/>
          </a:prstGeom>
          <a:noFill/>
          <a:ln>
            <a:noFill/>
          </a:ln>
        </p:spPr>
      </p:pic>
      <p:sp>
        <p:nvSpPr>
          <p:cNvPr id="112" name="Google Shape;112;p26"/>
          <p:cNvSpPr txBox="1"/>
          <p:nvPr/>
        </p:nvSpPr>
        <p:spPr>
          <a:xfrm>
            <a:off x="0" y="0"/>
            <a:ext cx="4901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3600">
                <a:solidFill>
                  <a:schemeClr val="dk1"/>
                </a:solidFill>
                <a:latin typeface="Proxima Nova"/>
                <a:ea typeface="Proxima Nova"/>
                <a:cs typeface="Proxima Nova"/>
                <a:sym typeface="Proxima Nova"/>
              </a:rPr>
              <a:t>Описание проблемы</a:t>
            </a:r>
            <a:r>
              <a:rPr lang="ru" sz="3600">
                <a:solidFill>
                  <a:schemeClr val="dk1"/>
                </a:solidFill>
                <a:latin typeface="Proxima Nova"/>
                <a:ea typeface="Proxima Nova"/>
                <a:cs typeface="Proxima Nova"/>
                <a:sym typeface="Proxima Nova"/>
              </a:rPr>
              <a:t>: </a:t>
            </a:r>
            <a:endParaRPr sz="3600">
              <a:solidFill>
                <a:srgbClr val="202729"/>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4943650" y="152787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a:solidFill>
                  <a:schemeClr val="lt1"/>
                </a:solidFill>
              </a:rPr>
              <a:t>Поставленная задача</a:t>
            </a:r>
            <a:endParaRPr>
              <a:solidFill>
                <a:schemeClr val="lt1"/>
              </a:solidFill>
            </a:endParaRPr>
          </a:p>
        </p:txBody>
      </p:sp>
      <p:sp>
        <p:nvSpPr>
          <p:cNvPr id="118" name="Google Shape;118;p27"/>
          <p:cNvSpPr txBox="1"/>
          <p:nvPr>
            <p:ph idx="2" type="body"/>
          </p:nvPr>
        </p:nvSpPr>
        <p:spPr>
          <a:xfrm>
            <a:off x="393375" y="18175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sz="1050">
                <a:solidFill>
                  <a:srgbClr val="3C4043"/>
                </a:solidFill>
                <a:highlight>
                  <a:srgbClr val="FFFFFF"/>
                </a:highlight>
                <a:latin typeface="Roboto"/>
                <a:ea typeface="Roboto"/>
                <a:cs typeface="Roboto"/>
                <a:sym typeface="Roboto"/>
              </a:rPr>
              <a:t>Информация о датасете:</a:t>
            </a:r>
            <a:endParaRPr sz="1050">
              <a:solidFill>
                <a:srgbClr val="3C4043"/>
              </a:solidFill>
              <a:highlight>
                <a:srgbClr val="FFFFFF"/>
              </a:highlight>
              <a:latin typeface="Roboto"/>
              <a:ea typeface="Roboto"/>
              <a:cs typeface="Roboto"/>
              <a:sym typeface="Roboto"/>
            </a:endParaRPr>
          </a:p>
          <a:p>
            <a:pPr indent="-295275" lvl="0" marL="457200" rtl="0" algn="l">
              <a:spcBef>
                <a:spcPts val="1600"/>
              </a:spcBef>
              <a:spcAft>
                <a:spcPts val="0"/>
              </a:spcAft>
              <a:buClr>
                <a:srgbClr val="3C4043"/>
              </a:buClr>
              <a:buSzPts val="1050"/>
              <a:buFont typeface="Roboto"/>
              <a:buAutoNum type="arabicPeriod"/>
            </a:pPr>
            <a:r>
              <a:rPr lang="ru" sz="1050">
                <a:solidFill>
                  <a:srgbClr val="3C4043"/>
                </a:solidFill>
                <a:highlight>
                  <a:srgbClr val="FFFFFF"/>
                </a:highlight>
                <a:latin typeface="Roboto"/>
                <a:ea typeface="Roboto"/>
                <a:cs typeface="Roboto"/>
                <a:sym typeface="Roboto"/>
              </a:rPr>
              <a:t>кол-во столбцов 126, в основном сгенерированные фичи во время парсинга xml файлов по каждому субъекту из кредитного бюро и государственного центра выплаты пенсий</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AutoNum type="arabicPeriod"/>
            </a:pPr>
            <a:r>
              <a:rPr lang="ru" sz="1050">
                <a:solidFill>
                  <a:srgbClr val="3C4043"/>
                </a:solidFill>
                <a:highlight>
                  <a:srgbClr val="FFFFFF"/>
                </a:highlight>
                <a:latin typeface="Roboto"/>
                <a:ea typeface="Roboto"/>
                <a:cs typeface="Roboto"/>
                <a:sym typeface="Roboto"/>
              </a:rPr>
              <a:t>194 тысячи записей, те 194 тысячи уникальных данных по клиентам</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AutoNum type="arabicPeriod"/>
            </a:pPr>
            <a:r>
              <a:rPr lang="ru" sz="1050">
                <a:solidFill>
                  <a:srgbClr val="3C4043"/>
                </a:solidFill>
                <a:highlight>
                  <a:srgbClr val="FFFFFF"/>
                </a:highlight>
                <a:latin typeface="Roboto"/>
                <a:ea typeface="Roboto"/>
                <a:cs typeface="Roboto"/>
                <a:sym typeface="Roboto"/>
              </a:rPr>
              <a:t>искомая переменная Default - выход на просрочку 90 и более дней в течении последних 18 месяцев с даты формирования данных</a:t>
            </a:r>
            <a:endParaRPr sz="1050">
              <a:solidFill>
                <a:srgbClr val="3C4043"/>
              </a:solidFill>
              <a:highlight>
                <a:srgbClr val="FFFFFF"/>
              </a:highlight>
              <a:latin typeface="Roboto"/>
              <a:ea typeface="Roboto"/>
              <a:cs typeface="Roboto"/>
              <a:sym typeface="Roboto"/>
            </a:endParaRPr>
          </a:p>
          <a:p>
            <a:pPr indent="0" lvl="0" marL="0" rtl="0" algn="l">
              <a:spcBef>
                <a:spcPts val="1600"/>
              </a:spcBef>
              <a:spcAft>
                <a:spcPts val="0"/>
              </a:spcAft>
              <a:buNone/>
            </a:pPr>
            <a:r>
              <a:rPr lang="ru" sz="1050">
                <a:solidFill>
                  <a:srgbClr val="3C4043"/>
                </a:solidFill>
                <a:highlight>
                  <a:srgbClr val="FFFFFF"/>
                </a:highlight>
                <a:latin typeface="Roboto"/>
                <a:ea typeface="Roboto"/>
                <a:cs typeface="Roboto"/>
                <a:sym typeface="Roboto"/>
              </a:rPr>
              <a:t>Потенциальный доход Банка:</a:t>
            </a:r>
            <a:endParaRPr sz="1050">
              <a:solidFill>
                <a:srgbClr val="3C4043"/>
              </a:solidFill>
              <a:highlight>
                <a:srgbClr val="FFFFFF"/>
              </a:highlight>
              <a:latin typeface="Roboto"/>
              <a:ea typeface="Roboto"/>
              <a:cs typeface="Roboto"/>
              <a:sym typeface="Roboto"/>
            </a:endParaRPr>
          </a:p>
          <a:p>
            <a:pPr indent="0" lvl="0" marL="0" rtl="0" algn="l">
              <a:spcBef>
                <a:spcPts val="1600"/>
              </a:spcBef>
              <a:spcAft>
                <a:spcPts val="1600"/>
              </a:spcAft>
              <a:buNone/>
            </a:pPr>
            <a:r>
              <a:t/>
            </a:r>
            <a:endParaRPr sz="1050">
              <a:solidFill>
                <a:srgbClr val="3C4043"/>
              </a:solidFill>
              <a:highlight>
                <a:srgbClr val="FFFFFF"/>
              </a:highlight>
              <a:latin typeface="Roboto"/>
              <a:ea typeface="Roboto"/>
              <a:cs typeface="Roboto"/>
              <a:sym typeface="Roboto"/>
            </a:endParaRPr>
          </a:p>
        </p:txBody>
      </p:sp>
      <p:pic>
        <p:nvPicPr>
          <p:cNvPr id="119" name="Google Shape;119;p27"/>
          <p:cNvPicPr preferRelativeResize="0"/>
          <p:nvPr/>
        </p:nvPicPr>
        <p:blipFill>
          <a:blip r:embed="rId3">
            <a:alphaModFix/>
          </a:blip>
          <a:stretch>
            <a:fillRect/>
          </a:stretch>
        </p:blipFill>
        <p:spPr>
          <a:xfrm>
            <a:off x="300750" y="3084075"/>
            <a:ext cx="3929625" cy="1324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8"/>
          <p:cNvSpPr txBox="1"/>
          <p:nvPr>
            <p:ph type="title"/>
          </p:nvPr>
        </p:nvSpPr>
        <p:spPr>
          <a:xfrm>
            <a:off x="0" y="0"/>
            <a:ext cx="504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2300"/>
              <a:t>Топ 20 </a:t>
            </a:r>
            <a:r>
              <a:rPr lang="ru" sz="2300"/>
              <a:t>сгенерированных фичей</a:t>
            </a:r>
            <a:endParaRPr sz="2300"/>
          </a:p>
        </p:txBody>
      </p:sp>
      <p:pic>
        <p:nvPicPr>
          <p:cNvPr id="125" name="Google Shape;125;p28"/>
          <p:cNvPicPr preferRelativeResize="0"/>
          <p:nvPr/>
        </p:nvPicPr>
        <p:blipFill>
          <a:blip r:embed="rId3">
            <a:alphaModFix/>
          </a:blip>
          <a:stretch>
            <a:fillRect/>
          </a:stretch>
        </p:blipFill>
        <p:spPr>
          <a:xfrm>
            <a:off x="211277" y="572700"/>
            <a:ext cx="4620447" cy="4418401"/>
          </a:xfrm>
          <a:prstGeom prst="rect">
            <a:avLst/>
          </a:prstGeom>
          <a:noFill/>
          <a:ln>
            <a:noFill/>
          </a:ln>
        </p:spPr>
      </p:pic>
      <p:sp>
        <p:nvSpPr>
          <p:cNvPr id="126" name="Google Shape;126;p28"/>
          <p:cNvSpPr txBox="1"/>
          <p:nvPr>
            <p:ph type="title"/>
          </p:nvPr>
        </p:nvSpPr>
        <p:spPr>
          <a:xfrm>
            <a:off x="5305950" y="0"/>
            <a:ext cx="373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2300"/>
              <a:t>Анкетные данные бюро</a:t>
            </a:r>
            <a:endParaRPr sz="2300"/>
          </a:p>
        </p:txBody>
      </p:sp>
      <p:pic>
        <p:nvPicPr>
          <p:cNvPr id="127" name="Google Shape;127;p28"/>
          <p:cNvPicPr preferRelativeResize="0"/>
          <p:nvPr/>
        </p:nvPicPr>
        <p:blipFill>
          <a:blip r:embed="rId4">
            <a:alphaModFix/>
          </a:blip>
          <a:stretch>
            <a:fillRect/>
          </a:stretch>
        </p:blipFill>
        <p:spPr>
          <a:xfrm>
            <a:off x="4831725" y="559225"/>
            <a:ext cx="4209525" cy="4431876"/>
          </a:xfrm>
          <a:prstGeom prst="rect">
            <a:avLst/>
          </a:prstGeom>
          <a:noFill/>
          <a:ln>
            <a:noFill/>
          </a:ln>
        </p:spPr>
      </p:pic>
      <p:cxnSp>
        <p:nvCxnSpPr>
          <p:cNvPr id="128" name="Google Shape;128;p28"/>
          <p:cNvCxnSpPr/>
          <p:nvPr/>
        </p:nvCxnSpPr>
        <p:spPr>
          <a:xfrm>
            <a:off x="4771800" y="100450"/>
            <a:ext cx="20100" cy="4862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title"/>
          </p:nvPr>
        </p:nvSpPr>
        <p:spPr>
          <a:xfrm>
            <a:off x="130600" y="164700"/>
            <a:ext cx="8569200" cy="79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ru" sz="4400"/>
              <a:t>Гипотеза</a:t>
            </a:r>
            <a:endParaRPr b="1" sz="4400"/>
          </a:p>
          <a:p>
            <a:pPr indent="0" lvl="0" marL="0" rtl="0" algn="ctr">
              <a:spcBef>
                <a:spcPts val="0"/>
              </a:spcBef>
              <a:spcAft>
                <a:spcPts val="0"/>
              </a:spcAft>
              <a:buNone/>
            </a:pPr>
            <a:r>
              <a:rPr lang="ru" sz="1300"/>
              <a:t>На основании исторических данных похожих субъектов можно вывести зависимость между их характерными признаками и кредитным поведением</a:t>
            </a:r>
            <a:endParaRPr sz="3300"/>
          </a:p>
        </p:txBody>
      </p:sp>
      <p:pic>
        <p:nvPicPr>
          <p:cNvPr id="134" name="Google Shape;134;p29"/>
          <p:cNvPicPr preferRelativeResize="0"/>
          <p:nvPr/>
        </p:nvPicPr>
        <p:blipFill>
          <a:blip r:embed="rId3">
            <a:alphaModFix/>
          </a:blip>
          <a:stretch>
            <a:fillRect/>
          </a:stretch>
        </p:blipFill>
        <p:spPr>
          <a:xfrm>
            <a:off x="271250" y="1809288"/>
            <a:ext cx="4951575" cy="2720725"/>
          </a:xfrm>
          <a:prstGeom prst="rect">
            <a:avLst/>
          </a:prstGeom>
          <a:noFill/>
          <a:ln>
            <a:noFill/>
          </a:ln>
        </p:spPr>
      </p:pic>
      <p:pic>
        <p:nvPicPr>
          <p:cNvPr id="135" name="Google Shape;135;p29"/>
          <p:cNvPicPr preferRelativeResize="0"/>
          <p:nvPr/>
        </p:nvPicPr>
        <p:blipFill>
          <a:blip r:embed="rId4">
            <a:alphaModFix/>
          </a:blip>
          <a:stretch>
            <a:fillRect/>
          </a:stretch>
        </p:blipFill>
        <p:spPr>
          <a:xfrm>
            <a:off x="4572000" y="2274472"/>
            <a:ext cx="4379450" cy="2778603"/>
          </a:xfrm>
          <a:prstGeom prst="rect">
            <a:avLst/>
          </a:prstGeom>
          <a:noFill/>
          <a:ln>
            <a:noFill/>
          </a:ln>
        </p:spPr>
      </p:pic>
      <p:sp>
        <p:nvSpPr>
          <p:cNvPr id="136" name="Google Shape;136;p29"/>
          <p:cNvSpPr txBox="1"/>
          <p:nvPr/>
        </p:nvSpPr>
        <p:spPr>
          <a:xfrm>
            <a:off x="5585913" y="1738975"/>
            <a:ext cx="2802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Proxima Nova"/>
                <a:ea typeface="Proxima Nova"/>
                <a:cs typeface="Proxima Nova"/>
                <a:sym typeface="Proxima Nova"/>
              </a:rPr>
              <a:t>корреляция значимости категориальных признаков</a:t>
            </a:r>
            <a:endParaRPr b="1">
              <a:latin typeface="Proxima Nova"/>
              <a:ea typeface="Proxima Nova"/>
              <a:cs typeface="Proxima Nova"/>
              <a:sym typeface="Proxima Nova"/>
            </a:endParaRPr>
          </a:p>
        </p:txBody>
      </p:sp>
      <p:sp>
        <p:nvSpPr>
          <p:cNvPr id="137" name="Google Shape;137;p29"/>
          <p:cNvSpPr txBox="1"/>
          <p:nvPr/>
        </p:nvSpPr>
        <p:spPr>
          <a:xfrm>
            <a:off x="1029538" y="1280000"/>
            <a:ext cx="2802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Proxima Nova"/>
                <a:ea typeface="Proxima Nova"/>
                <a:cs typeface="Proxima Nova"/>
                <a:sym typeface="Proxima Nova"/>
              </a:rPr>
              <a:t>корреляция значимости числовых признаков</a:t>
            </a:r>
            <a:endParaRPr b="1">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0"/>
          <p:cNvSpPr txBox="1"/>
          <p:nvPr>
            <p:ph type="title"/>
          </p:nvPr>
        </p:nvSpPr>
        <p:spPr>
          <a:xfrm>
            <a:off x="50225" y="2120000"/>
            <a:ext cx="45216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a:t>Использованные </a:t>
            </a:r>
            <a:r>
              <a:rPr lang="ru"/>
              <a:t>модели </a:t>
            </a:r>
            <a:endParaRPr/>
          </a:p>
          <a:p>
            <a:pPr indent="0" lvl="0" marL="0" rtl="0" algn="ctr">
              <a:spcBef>
                <a:spcPts val="0"/>
              </a:spcBef>
              <a:spcAft>
                <a:spcPts val="0"/>
              </a:spcAft>
              <a:buNone/>
            </a:pPr>
            <a:r>
              <a:rPr lang="ru"/>
              <a:t>и значение метрики</a:t>
            </a:r>
            <a:endParaRPr/>
          </a:p>
        </p:txBody>
      </p:sp>
      <p:sp>
        <p:nvSpPr>
          <p:cNvPr id="143" name="Google Shape;143;p30"/>
          <p:cNvSpPr txBox="1"/>
          <p:nvPr>
            <p:ph idx="2" type="body"/>
          </p:nvPr>
        </p:nvSpPr>
        <p:spPr>
          <a:xfrm>
            <a:off x="4572000" y="131475"/>
            <a:ext cx="4521600" cy="44193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b="1" lang="ru"/>
              <a:t>       </a:t>
            </a:r>
            <a:r>
              <a:rPr b="1" lang="ru"/>
              <a:t>Значение ROC AUC</a:t>
            </a:r>
            <a:endParaRPr b="1"/>
          </a:p>
          <a:p>
            <a:pPr indent="-342900" lvl="0" marL="457200" rtl="0" algn="l">
              <a:spcBef>
                <a:spcPts val="1600"/>
              </a:spcBef>
              <a:spcAft>
                <a:spcPts val="0"/>
              </a:spcAft>
              <a:buSzPts val="1800"/>
              <a:buChar char="●"/>
            </a:pPr>
            <a:r>
              <a:rPr lang="ru"/>
              <a:t>Logistic </a:t>
            </a:r>
            <a:r>
              <a:rPr lang="ru"/>
              <a:t>Regression</a:t>
            </a:r>
            <a:r>
              <a:rPr lang="ru"/>
              <a:t>: 0.62</a:t>
            </a:r>
            <a:endParaRPr/>
          </a:p>
          <a:p>
            <a:pPr indent="-342900" lvl="0" marL="457200" rtl="0" algn="l">
              <a:spcBef>
                <a:spcPts val="1600"/>
              </a:spcBef>
              <a:spcAft>
                <a:spcPts val="0"/>
              </a:spcAft>
              <a:buSzPts val="1800"/>
              <a:buChar char="●"/>
            </a:pPr>
            <a:r>
              <a:rPr lang="ru"/>
              <a:t>KNeighbors Classifier: 0.57</a:t>
            </a:r>
            <a:endParaRPr/>
          </a:p>
          <a:p>
            <a:pPr indent="-342900" lvl="0" marL="457200" rtl="0" algn="l">
              <a:spcBef>
                <a:spcPts val="1600"/>
              </a:spcBef>
              <a:spcAft>
                <a:spcPts val="0"/>
              </a:spcAft>
              <a:buSzPts val="1800"/>
              <a:buChar char="●"/>
            </a:pPr>
            <a:r>
              <a:rPr lang="ru"/>
              <a:t>Random Forest Classifier: 0.79</a:t>
            </a:r>
            <a:endParaRPr/>
          </a:p>
          <a:p>
            <a:pPr indent="-342900" lvl="0" marL="457200" rtl="0" algn="l">
              <a:spcBef>
                <a:spcPts val="1600"/>
              </a:spcBef>
              <a:spcAft>
                <a:spcPts val="0"/>
              </a:spcAft>
              <a:buSzPts val="1800"/>
              <a:buChar char="●"/>
            </a:pPr>
            <a:r>
              <a:rPr lang="ru"/>
              <a:t>Gradient Boosting Classifier: 0.81</a:t>
            </a:r>
            <a:endParaRPr/>
          </a:p>
          <a:p>
            <a:pPr indent="-342900" lvl="0" marL="457200" rtl="0" algn="l">
              <a:spcBef>
                <a:spcPts val="1600"/>
              </a:spcBef>
              <a:spcAft>
                <a:spcPts val="0"/>
              </a:spcAft>
              <a:buSzPts val="1800"/>
              <a:buChar char="●"/>
            </a:pPr>
            <a:r>
              <a:rPr lang="ru"/>
              <a:t>CatBoost Classifier: 0.82</a:t>
            </a:r>
            <a:endParaRPr/>
          </a:p>
          <a:p>
            <a:pPr indent="-342900" lvl="0" marL="457200" rtl="0" algn="l">
              <a:spcBef>
                <a:spcPts val="1600"/>
              </a:spcBef>
              <a:spcAft>
                <a:spcPts val="0"/>
              </a:spcAft>
              <a:buSzPts val="1800"/>
              <a:buChar char="●"/>
            </a:pPr>
            <a:r>
              <a:rPr lang="ru"/>
              <a:t>CatBoost Classifier + resampling: 0.94</a:t>
            </a:r>
            <a:endParaRPr/>
          </a:p>
          <a:p>
            <a:pPr indent="-342900" lvl="0" marL="457200" rtl="0" algn="l">
              <a:spcBef>
                <a:spcPts val="1600"/>
              </a:spcBef>
              <a:spcAft>
                <a:spcPts val="1600"/>
              </a:spcAft>
              <a:buSzPts val="1800"/>
              <a:buChar char="●"/>
            </a:pPr>
            <a:r>
              <a:rPr lang="ru"/>
              <a:t>LightAutoML: 0.82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186900" y="80325"/>
            <a:ext cx="8770200" cy="256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sz="3600"/>
              <a:t>Подбор гиперпараметров с optunа</a:t>
            </a:r>
            <a:endParaRPr sz="3600"/>
          </a:p>
          <a:p>
            <a:pPr indent="0" lvl="0" marL="0" rtl="0" algn="ctr">
              <a:spcBef>
                <a:spcPts val="0"/>
              </a:spcBef>
              <a:spcAft>
                <a:spcPts val="0"/>
              </a:spcAft>
              <a:buNone/>
            </a:pPr>
            <a:r>
              <a:rPr lang="ru" sz="3600"/>
              <a:t>+</a:t>
            </a:r>
            <a:endParaRPr sz="3600"/>
          </a:p>
          <a:p>
            <a:pPr indent="0" lvl="0" marL="0" rtl="0" algn="ctr">
              <a:spcBef>
                <a:spcPts val="0"/>
              </a:spcBef>
              <a:spcAft>
                <a:spcPts val="0"/>
              </a:spcAft>
              <a:buNone/>
            </a:pPr>
            <a:r>
              <a:rPr lang="ru" sz="3600"/>
              <a:t>undersampling для несбалансированных данных с помощью библ. imblearn</a:t>
            </a:r>
            <a:endParaRPr/>
          </a:p>
        </p:txBody>
      </p:sp>
      <p:pic>
        <p:nvPicPr>
          <p:cNvPr id="149" name="Google Shape;149;p31"/>
          <p:cNvPicPr preferRelativeResize="0"/>
          <p:nvPr/>
        </p:nvPicPr>
        <p:blipFill>
          <a:blip r:embed="rId3">
            <a:alphaModFix/>
          </a:blip>
          <a:stretch>
            <a:fillRect/>
          </a:stretch>
        </p:blipFill>
        <p:spPr>
          <a:xfrm>
            <a:off x="419050" y="2742526"/>
            <a:ext cx="8305900" cy="1717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2"/>
          <p:cNvSpPr txBox="1"/>
          <p:nvPr>
            <p:ph type="title"/>
          </p:nvPr>
        </p:nvSpPr>
        <p:spPr>
          <a:xfrm>
            <a:off x="265500" y="622850"/>
            <a:ext cx="4306500" cy="278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ru"/>
              <a:t>Результаты и </a:t>
            </a:r>
            <a:endParaRPr/>
          </a:p>
          <a:p>
            <a:pPr indent="0" lvl="0" marL="0" rtl="0" algn="l">
              <a:spcBef>
                <a:spcPts val="0"/>
              </a:spcBef>
              <a:spcAft>
                <a:spcPts val="0"/>
              </a:spcAft>
              <a:buNone/>
            </a:pPr>
            <a:r>
              <a:rPr lang="ru"/>
              <a:t>Gini* в использованной модели</a:t>
            </a:r>
            <a:endParaRPr/>
          </a:p>
        </p:txBody>
      </p:sp>
      <p:sp>
        <p:nvSpPr>
          <p:cNvPr id="155" name="Google Shape;155;p32"/>
          <p:cNvSpPr txBox="1"/>
          <p:nvPr/>
        </p:nvSpPr>
        <p:spPr>
          <a:xfrm>
            <a:off x="80350" y="3713825"/>
            <a:ext cx="4390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ru" sz="1200">
                <a:solidFill>
                  <a:schemeClr val="dk1"/>
                </a:solidFill>
                <a:latin typeface="Proxima Nova"/>
                <a:ea typeface="Proxima Nova"/>
                <a:cs typeface="Proxima Nova"/>
                <a:sym typeface="Proxima Nova"/>
              </a:rPr>
              <a:t>Gini* = </a:t>
            </a:r>
            <a:r>
              <a:rPr i="1" lang="ru" sz="1200">
                <a:solidFill>
                  <a:schemeClr val="dk1"/>
                </a:solidFill>
                <a:latin typeface="Proxima Nova"/>
                <a:ea typeface="Proxima Nova"/>
                <a:cs typeface="Proxima Nova"/>
                <a:sym typeface="Proxima Nova"/>
              </a:rPr>
              <a:t>мера оценки качества скоринговой модели. Позволяет судить о дискриминирующей способности модели, позволяющей отличать «хороших» и «плохих» кредитополучателей. Используется для сравнения качества различных скоринговых моделей.</a:t>
            </a:r>
            <a:endParaRPr i="1" sz="700"/>
          </a:p>
        </p:txBody>
      </p:sp>
      <p:pic>
        <p:nvPicPr>
          <p:cNvPr id="156" name="Google Shape;156;p32"/>
          <p:cNvPicPr preferRelativeResize="0"/>
          <p:nvPr/>
        </p:nvPicPr>
        <p:blipFill>
          <a:blip r:embed="rId3">
            <a:alphaModFix/>
          </a:blip>
          <a:stretch>
            <a:fillRect/>
          </a:stretch>
        </p:blipFill>
        <p:spPr>
          <a:xfrm>
            <a:off x="4672869" y="2310350"/>
            <a:ext cx="3146407" cy="2785800"/>
          </a:xfrm>
          <a:prstGeom prst="rect">
            <a:avLst/>
          </a:prstGeom>
          <a:noFill/>
          <a:ln>
            <a:noFill/>
          </a:ln>
        </p:spPr>
      </p:pic>
      <p:pic>
        <p:nvPicPr>
          <p:cNvPr id="157" name="Google Shape;157;p32"/>
          <p:cNvPicPr preferRelativeResize="0"/>
          <p:nvPr/>
        </p:nvPicPr>
        <p:blipFill>
          <a:blip r:embed="rId4">
            <a:alphaModFix/>
          </a:blip>
          <a:stretch>
            <a:fillRect/>
          </a:stretch>
        </p:blipFill>
        <p:spPr>
          <a:xfrm>
            <a:off x="5245475" y="71850"/>
            <a:ext cx="2369825" cy="2168200"/>
          </a:xfrm>
          <a:prstGeom prst="rect">
            <a:avLst/>
          </a:prstGeom>
          <a:noFill/>
          <a:ln>
            <a:noFill/>
          </a:ln>
        </p:spPr>
      </p:pic>
      <p:pic>
        <p:nvPicPr>
          <p:cNvPr id="158" name="Google Shape;158;p32"/>
          <p:cNvPicPr preferRelativeResize="0"/>
          <p:nvPr/>
        </p:nvPicPr>
        <p:blipFill>
          <a:blip r:embed="rId5">
            <a:alphaModFix/>
          </a:blip>
          <a:stretch>
            <a:fillRect/>
          </a:stretch>
        </p:blipFill>
        <p:spPr>
          <a:xfrm>
            <a:off x="6956425" y="2019025"/>
            <a:ext cx="2074850" cy="723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3"/>
          <p:cNvSpPr txBox="1"/>
          <p:nvPr>
            <p:ph idx="4294967295" type="title"/>
          </p:nvPr>
        </p:nvSpPr>
        <p:spPr>
          <a:xfrm>
            <a:off x="150950" y="0"/>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800"/>
              <a:t>Так вот оно что!</a:t>
            </a:r>
            <a:br>
              <a:rPr lang="ru" sz="2400"/>
            </a:br>
            <a:r>
              <a:rPr lang="ru" sz="3600"/>
              <a:t>Что удалось выяснить</a:t>
            </a:r>
            <a:endParaRPr sz="3600"/>
          </a:p>
        </p:txBody>
      </p:sp>
      <p:sp>
        <p:nvSpPr>
          <p:cNvPr id="164" name="Google Shape;164;p33"/>
          <p:cNvSpPr txBox="1"/>
          <p:nvPr>
            <p:ph idx="4294967295" type="body"/>
          </p:nvPr>
        </p:nvSpPr>
        <p:spPr>
          <a:xfrm>
            <a:off x="241375" y="1562425"/>
            <a:ext cx="4460100" cy="232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ru"/>
              <a:t>Все модели, кроме андер</a:t>
            </a:r>
            <a:r>
              <a:rPr lang="ru"/>
              <a:t>семплированной</a:t>
            </a:r>
            <a:r>
              <a:rPr lang="ru"/>
              <a:t> плохо определяли дефолтных клиентов</a:t>
            </a:r>
            <a:r>
              <a:rPr lang="ru"/>
              <a:t> </a:t>
            </a:r>
            <a:endParaRPr/>
          </a:p>
          <a:p>
            <a:pPr indent="-342900" lvl="0" marL="457200" rtl="0" algn="l">
              <a:spcBef>
                <a:spcPts val="1600"/>
              </a:spcBef>
              <a:spcAft>
                <a:spcPts val="1600"/>
              </a:spcAft>
              <a:buSzPts val="1800"/>
              <a:buAutoNum type="arabicPeriod"/>
            </a:pPr>
            <a:r>
              <a:rPr lang="ru"/>
              <a:t>Быстрее всех отработали 2 модели: логистическая регрессия и катбустинг с андерсемплингом</a:t>
            </a:r>
            <a:endParaRPr/>
          </a:p>
        </p:txBody>
      </p:sp>
      <p:pic>
        <p:nvPicPr>
          <p:cNvPr id="165" name="Google Shape;165;p33"/>
          <p:cNvPicPr preferRelativeResize="0"/>
          <p:nvPr/>
        </p:nvPicPr>
        <p:blipFill>
          <a:blip r:embed="rId3">
            <a:alphaModFix/>
          </a:blip>
          <a:stretch>
            <a:fillRect/>
          </a:stretch>
        </p:blipFill>
        <p:spPr>
          <a:xfrm>
            <a:off x="4812313" y="1740425"/>
            <a:ext cx="3914775" cy="1971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